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75" d="100"/>
          <a:sy n="75" d="100"/>
        </p:scale>
        <p:origin x="136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A15B2C2-C2E8-443C-8BCD-D41CAE0ED780}" type="datetimeFigureOut">
              <a:rPr kumimoji="1" lang="ja-JP" altLang="en-US" smtClean="0"/>
              <a:t>2021/11/25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2021/11/25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2021/11/25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 name="テキスト ボックス 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39" name="正方形/長方形 38"/>
          <p:cNvSpPr/>
          <p:nvPr/>
        </p:nvSpPr>
        <p:spPr>
          <a:xfrm>
            <a:off x="129073" y="2020797"/>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172600" y="2846243"/>
            <a:ext cx="6466338" cy="712465"/>
            <a:chOff x="205684" y="2047413"/>
            <a:chExt cx="646633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034769" y="2212015"/>
              <a:ext cx="5309520" cy="544504"/>
              <a:chOff x="1034769" y="2178562"/>
              <a:chExt cx="5309520" cy="544504"/>
            </a:xfrm>
          </p:grpSpPr>
          <p:sp>
            <p:nvSpPr>
              <p:cNvPr id="62" name="テキスト ボックス 61"/>
              <p:cNvSpPr txBox="1"/>
              <p:nvPr/>
            </p:nvSpPr>
            <p:spPr>
              <a:xfrm>
                <a:off x="220590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178562"/>
                <a:ext cx="1204792" cy="375680"/>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1034769" y="2334429"/>
                <a:ext cx="5309520" cy="388637"/>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　年　月　日　時　分　～　時　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178562"/>
                <a:ext cx="811601" cy="388635"/>
              </a:xfrm>
              <a:prstGeom prst="rect">
                <a:avLst/>
              </a:prstGeom>
              <a:noFill/>
              <a:ln>
                <a:noFill/>
              </a:ln>
            </p:spPr>
            <p:txBody>
              <a:bodyPr wrap="square" rtlCol="0">
                <a:spAutoFit/>
              </a:bodyPr>
              <a:lstStyle/>
              <a:p>
                <a:pPr algn="ctr">
                  <a:lnSpc>
                    <a:spcPts val="1600"/>
                  </a:lnSpc>
                </a:pP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180208" y="2014735"/>
            <a:ext cx="6508953" cy="802590"/>
            <a:chOff x="205683" y="6601509"/>
            <a:chExt cx="6508953" cy="802590"/>
          </a:xfrm>
        </p:grpSpPr>
        <p:grpSp>
          <p:nvGrpSpPr>
            <p:cNvPr id="110" name="グループ化 109"/>
            <p:cNvGrpSpPr/>
            <p:nvPr/>
          </p:nvGrpSpPr>
          <p:grpSpPr>
            <a:xfrm>
              <a:off x="205683" y="6601509"/>
              <a:ext cx="6458043" cy="777995"/>
              <a:chOff x="185556" y="3407741"/>
              <a:chExt cx="6458043" cy="881474"/>
            </a:xfrm>
          </p:grpSpPr>
          <p:sp>
            <p:nvSpPr>
              <p:cNvPr id="114" name="角丸四角形 113"/>
              <p:cNvSpPr/>
              <p:nvPr/>
            </p:nvSpPr>
            <p:spPr>
              <a:xfrm>
                <a:off x="185556" y="3407741"/>
                <a:ext cx="1355487" cy="881474"/>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5" name="角丸四角形 114"/>
              <p:cNvSpPr/>
              <p:nvPr/>
            </p:nvSpPr>
            <p:spPr>
              <a:xfrm>
                <a:off x="1658081" y="3410725"/>
                <a:ext cx="4985518" cy="484822"/>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1" name="グループ化 110"/>
            <p:cNvGrpSpPr/>
            <p:nvPr/>
          </p:nvGrpSpPr>
          <p:grpSpPr>
            <a:xfrm>
              <a:off x="1612081" y="7046678"/>
              <a:ext cx="5102555" cy="357421"/>
              <a:chOff x="1620376" y="7388670"/>
              <a:chExt cx="5102555" cy="385375"/>
            </a:xfrm>
          </p:grpSpPr>
          <p:sp>
            <p:nvSpPr>
              <p:cNvPr id="112" name="角丸四角形 111"/>
              <p:cNvSpPr/>
              <p:nvPr/>
            </p:nvSpPr>
            <p:spPr>
              <a:xfrm>
                <a:off x="1686503" y="7388670"/>
                <a:ext cx="4985518" cy="38537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sp>
            <p:nvSpPr>
              <p:cNvPr id="113" name="テキスト ボックス 112"/>
              <p:cNvSpPr txBox="1"/>
              <p:nvPr/>
            </p:nvSpPr>
            <p:spPr>
              <a:xfrm>
                <a:off x="1620376" y="7451234"/>
                <a:ext cx="5102555" cy="320786"/>
              </a:xfrm>
              <a:prstGeom prst="rect">
                <a:avLst/>
              </a:prstGeom>
              <a:noFill/>
              <a:ln>
                <a:noFill/>
              </a:ln>
            </p:spPr>
            <p:txBody>
              <a:bodyPr wrap="square" rtlCol="0">
                <a:spAutoFit/>
              </a:bodyPr>
              <a:lstStyle/>
              <a:p>
                <a:pPr>
                  <a:lnSpc>
                    <a:spcPts val="1600"/>
                  </a:lnSpc>
                </a:pPr>
                <a:endParaRPr kumimoji="1" lang="en-US" altLang="ja-JP" sz="1200" b="1" dirty="0">
                  <a:latin typeface="メイリオ" panose="020B0604030504040204" pitchFamily="50" charset="-128"/>
                  <a:ea typeface="メイリオ" panose="020B0604030504040204" pitchFamily="50" charset="-128"/>
                </a:endParaRPr>
              </a:p>
            </p:txBody>
          </p:sp>
        </p:grpSp>
      </p:grpSp>
      <p:grpSp>
        <p:nvGrpSpPr>
          <p:cNvPr id="116" name="グループ化 115"/>
          <p:cNvGrpSpPr/>
          <p:nvPr/>
        </p:nvGrpSpPr>
        <p:grpSpPr>
          <a:xfrm>
            <a:off x="16600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16600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25" name="グループ化 124"/>
          <p:cNvGrpSpPr/>
          <p:nvPr/>
        </p:nvGrpSpPr>
        <p:grpSpPr>
          <a:xfrm>
            <a:off x="166000" y="5549224"/>
            <a:ext cx="6416095" cy="479641"/>
            <a:chOff x="205683" y="9242148"/>
            <a:chExt cx="6416095" cy="559771"/>
          </a:xfrm>
        </p:grpSpPr>
        <p:grpSp>
          <p:nvGrpSpPr>
            <p:cNvPr id="126" name="グループ化 125"/>
            <p:cNvGrpSpPr/>
            <p:nvPr/>
          </p:nvGrpSpPr>
          <p:grpSpPr>
            <a:xfrm>
              <a:off x="205683" y="9242148"/>
              <a:ext cx="6416095" cy="559771"/>
              <a:chOff x="185556" y="3399045"/>
              <a:chExt cx="6416095" cy="588221"/>
            </a:xfrm>
          </p:grpSpPr>
          <p:sp>
            <p:nvSpPr>
              <p:cNvPr id="130" name="角丸四角形 12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00868" y="8398361"/>
            <a:ext cx="6450346" cy="679087"/>
            <a:chOff x="200868" y="8237720"/>
            <a:chExt cx="6450346" cy="679087"/>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96180" y="8686459"/>
              <a:ext cx="4867595" cy="215444"/>
            </a:xfrm>
            <a:prstGeom prst="rect">
              <a:avLst/>
            </a:prstGeom>
          </p:spPr>
          <p:txBody>
            <a:bodyPr wrap="square">
              <a:spAutoFit/>
            </a:bodyPr>
            <a:lstStyle/>
            <a:p>
              <a:r>
                <a:rPr kumimoji="1" lang="en-US" altLang="ja-JP" sz="800" dirty="0" smtClean="0"/>
                <a:t>Ex:</a:t>
              </a:r>
              <a:r>
                <a:rPr kumimoji="1" lang="ja-JP" altLang="en-US" sz="800" dirty="0" smtClean="0"/>
                <a:t>クラシックコンサートのため、大声は出ません</a:t>
              </a:r>
              <a:r>
                <a:rPr kumimoji="1" lang="ja-JP" altLang="en-US" sz="800" dirty="0"/>
                <a:t>。ファンクラブとの調整により声援が出ません</a:t>
              </a:r>
              <a:r>
                <a:rPr kumimoji="1" lang="ja-JP" altLang="en-US" sz="800" dirty="0" smtClean="0"/>
                <a:t>。</a:t>
              </a:r>
              <a:endParaRPr kumimoji="1" lang="ja-JP" altLang="en-US" sz="800" dirty="0"/>
            </a:p>
          </p:txBody>
        </p:sp>
      </p:grpSp>
      <p:sp>
        <p:nvSpPr>
          <p:cNvPr id="143" name="正方形/長方形 142"/>
          <p:cNvSpPr/>
          <p:nvPr/>
        </p:nvSpPr>
        <p:spPr>
          <a:xfrm>
            <a:off x="5826417" y="40570"/>
            <a:ext cx="964642" cy="40296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smtClean="0">
                <a:latin typeface="メイリオ" panose="020B0604030504040204" pitchFamily="50" charset="-128"/>
                <a:ea typeface="メイリオ" panose="020B0604030504040204" pitchFamily="50" charset="-128"/>
              </a:rPr>
              <a:t>別紙１</a:t>
            </a:r>
            <a:endParaRPr kumimoji="1" lang="ja-JP" altLang="en-US" sz="1600" dirty="0">
              <a:latin typeface="メイリオ" panose="020B0604030504040204" pitchFamily="50" charset="-128"/>
              <a:ea typeface="メイリオ" panose="020B0604030504040204" pitchFamily="50" charset="-128"/>
            </a:endParaRPr>
          </a:p>
        </p:txBody>
      </p:sp>
      <p:grpSp>
        <p:nvGrpSpPr>
          <p:cNvPr id="142" name="グループ化 141"/>
          <p:cNvGrpSpPr/>
          <p:nvPr/>
        </p:nvGrpSpPr>
        <p:grpSpPr>
          <a:xfrm>
            <a:off x="17260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46" name="テキスト ボックス 145"/>
          <p:cNvSpPr txBox="1"/>
          <p:nvPr/>
        </p:nvSpPr>
        <p:spPr>
          <a:xfrm>
            <a:off x="1588781" y="1716143"/>
            <a:ext cx="493261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（開催案内等の</a:t>
            </a:r>
            <a:r>
              <a:rPr kumimoji="1" lang="en-US" altLang="ja-JP" sz="1200" b="1" dirty="0" smtClean="0">
                <a:latin typeface="メイリオ" panose="020B0604030504040204" pitchFamily="50" charset="-128"/>
                <a:ea typeface="メイリオ" panose="020B0604030504040204" pitchFamily="50" charset="-128"/>
              </a:rPr>
              <a:t>URL</a:t>
            </a:r>
            <a:r>
              <a:rPr kumimoji="1" lang="ja-JP" altLang="en-US" sz="1200" b="1" dirty="0" smtClean="0">
                <a:latin typeface="メイリオ" panose="020B0604030504040204" pitchFamily="50" charset="-128"/>
                <a:ea typeface="メイリオ" panose="020B0604030504040204" pitchFamily="50" charset="-128"/>
              </a:rPr>
              <a:t>があれば記載）</a:t>
            </a:r>
            <a:endParaRPr kumimoji="1" lang="en-US" altLang="ja-JP" sz="1200" b="1" dirty="0">
              <a:latin typeface="メイリオ" panose="020B0604030504040204" pitchFamily="50" charset="-128"/>
              <a:ea typeface="メイリオ" panose="020B0604030504040204" pitchFamily="50" charset="-128"/>
            </a:endParaRPr>
          </a:p>
        </p:txBody>
      </p:sp>
      <p:grpSp>
        <p:nvGrpSpPr>
          <p:cNvPr id="148" name="グループ化 147"/>
          <p:cNvGrpSpPr/>
          <p:nvPr/>
        </p:nvGrpSpPr>
        <p:grpSpPr>
          <a:xfrm>
            <a:off x="172600"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dirty="0"/>
            </a:p>
          </p:txBody>
        </p:sp>
      </p:grpSp>
      <p:grpSp>
        <p:nvGrpSpPr>
          <p:cNvPr id="151" name="グループ化 150"/>
          <p:cNvGrpSpPr/>
          <p:nvPr/>
        </p:nvGrpSpPr>
        <p:grpSpPr>
          <a:xfrm>
            <a:off x="172600"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168641"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72889" y="6077550"/>
            <a:ext cx="1127" cy="1330692"/>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2" name="グループ化 11"/>
          <p:cNvGrpSpPr/>
          <p:nvPr/>
        </p:nvGrpSpPr>
        <p:grpSpPr>
          <a:xfrm>
            <a:off x="180208" y="7490104"/>
            <a:ext cx="6458043" cy="440256"/>
            <a:chOff x="180208" y="7267678"/>
            <a:chExt cx="6458043" cy="440256"/>
          </a:xfrm>
        </p:grpSpPr>
        <p:grpSp>
          <p:nvGrpSpPr>
            <p:cNvPr id="169" name="グループ化 168"/>
            <p:cNvGrpSpPr/>
            <p:nvPr/>
          </p:nvGrpSpPr>
          <p:grpSpPr>
            <a:xfrm>
              <a:off x="180208" y="7267678"/>
              <a:ext cx="6458043" cy="440256"/>
              <a:chOff x="185556" y="3407740"/>
              <a:chExt cx="6458043" cy="596262"/>
            </a:xfrm>
          </p:grpSpPr>
          <p:sp>
            <p:nvSpPr>
              <p:cNvPr id="170" name="角丸四角形 169"/>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71" name="角丸四角形 170"/>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4" name="テキスト ボックス 173"/>
            <p:cNvSpPr txBox="1"/>
            <p:nvPr/>
          </p:nvSpPr>
          <p:spPr>
            <a:xfrm>
              <a:off x="2156602" y="7379171"/>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収容定員あり　</a:t>
              </a:r>
              <a:r>
                <a:rPr kumimoji="1" lang="en-US" altLang="ja-JP" sz="1200" b="1" dirty="0" smtClean="0">
                  <a:latin typeface="メイリオ" panose="020B0604030504040204" pitchFamily="50" charset="-128"/>
                  <a:ea typeface="メイリオ" panose="020B0604030504040204" pitchFamily="50" charset="-128"/>
                </a:rPr>
                <a:t>381</a:t>
              </a:r>
              <a:r>
                <a:rPr kumimoji="1" lang="ja-JP" altLang="en-US" sz="1200" b="1" dirty="0" smtClean="0">
                  <a:latin typeface="メイリオ" panose="020B0604030504040204" pitchFamily="50" charset="-128"/>
                  <a:ea typeface="メイリオ" panose="020B0604030504040204" pitchFamily="50" charset="-128"/>
                </a:rPr>
                <a:t>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11" name="グループ化 10"/>
          <p:cNvGrpSpPr/>
          <p:nvPr/>
        </p:nvGrpSpPr>
        <p:grpSpPr>
          <a:xfrm>
            <a:off x="193171"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1927860" y="7780823"/>
              <a:ext cx="2350721"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89" name="正方形/長方形 88"/>
          <p:cNvSpPr/>
          <p:nvPr/>
        </p:nvSpPr>
        <p:spPr>
          <a:xfrm>
            <a:off x="182223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3962450" y="7590417"/>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テキスト ボックス 90"/>
          <p:cNvSpPr txBox="1"/>
          <p:nvPr/>
        </p:nvSpPr>
        <p:spPr>
          <a:xfrm>
            <a:off x="4322609" y="7601597"/>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収容定員な</a:t>
            </a:r>
            <a:r>
              <a:rPr kumimoji="1" lang="ja-JP" altLang="en-US" sz="1200" b="1" dirty="0">
                <a:latin typeface="メイリオ" panose="020B0604030504040204" pitchFamily="50" charset="-128"/>
                <a:ea typeface="メイリオ" panose="020B0604030504040204" pitchFamily="50" charset="-128"/>
              </a:rPr>
              <a:t>し</a:t>
            </a:r>
            <a:r>
              <a:rPr kumimoji="1" lang="ja-JP" altLang="en-US" sz="1200" b="1" dirty="0" smtClean="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767840" y="7521443"/>
            <a:ext cx="415498" cy="369332"/>
          </a:xfrm>
          <a:prstGeom prst="rect">
            <a:avLst/>
          </a:prstGeom>
          <a:noFill/>
        </p:spPr>
        <p:txBody>
          <a:bodyPr wrap="none" rtlCol="0">
            <a:spAutoFit/>
          </a:bodyPr>
          <a:lstStyle/>
          <a:p>
            <a:r>
              <a:rPr kumimoji="1" lang="ja-JP" altLang="en-US" dirty="0"/>
              <a:t>✔</a:t>
            </a:r>
          </a:p>
        </p:txBody>
      </p:sp>
      <p:sp>
        <p:nvSpPr>
          <p:cNvPr id="8" name="テキスト ボックス 7"/>
          <p:cNvSpPr txBox="1"/>
          <p:nvPr/>
        </p:nvSpPr>
        <p:spPr>
          <a:xfrm>
            <a:off x="1836420" y="3673286"/>
            <a:ext cx="3991477" cy="276999"/>
          </a:xfrm>
          <a:prstGeom prst="rect">
            <a:avLst/>
          </a:prstGeom>
          <a:noFill/>
        </p:spPr>
        <p:txBody>
          <a:bodyPr wrap="none" lIns="0" tIns="0" rIns="0" bIns="0" rtlCol="0" anchor="ctr" anchorCtr="0">
            <a:spAutoFit/>
          </a:bodyPr>
          <a:lstStyle/>
          <a:p>
            <a:r>
              <a:rPr kumimoji="1" lang="ja-JP" altLang="en-US" dirty="0" smtClean="0">
                <a:latin typeface="Meiryo UI" panose="020B0604030504040204" pitchFamily="50" charset="-128"/>
                <a:ea typeface="Meiryo UI" panose="020B0604030504040204" pitchFamily="50" charset="-128"/>
              </a:rPr>
              <a:t>横浜市港南区民文化センター ひまわりの郷</a:t>
            </a:r>
            <a:endParaRPr kumimoji="1" lang="ja-JP" altLang="en-US" dirty="0">
              <a:latin typeface="Meiryo UI" panose="020B0604030504040204" pitchFamily="50" charset="-128"/>
              <a:ea typeface="Meiryo UI" panose="020B0604030504040204" pitchFamily="50" charset="-128"/>
            </a:endParaRPr>
          </a:p>
        </p:txBody>
      </p:sp>
      <p:sp>
        <p:nvSpPr>
          <p:cNvPr id="92" name="テキスト ボックス 91"/>
          <p:cNvSpPr txBox="1"/>
          <p:nvPr/>
        </p:nvSpPr>
        <p:spPr>
          <a:xfrm>
            <a:off x="1836420" y="4153717"/>
            <a:ext cx="4725653" cy="200055"/>
          </a:xfrm>
          <a:prstGeom prst="rect">
            <a:avLst/>
          </a:prstGeom>
          <a:noFill/>
        </p:spPr>
        <p:txBody>
          <a:bodyPr wrap="none" lIns="0" tIns="0" rIns="0" bIns="0" rtlCol="0" anchor="ctr" anchorCtr="0">
            <a:spAutoFit/>
          </a:bodyPr>
          <a:lstStyle/>
          <a:p>
            <a:r>
              <a:rPr kumimoji="1" lang="ja-JP" altLang="en-US" sz="1300" dirty="0" smtClean="0">
                <a:latin typeface="Meiryo UI" panose="020B0604030504040204" pitchFamily="50" charset="-128"/>
                <a:ea typeface="Meiryo UI" panose="020B0604030504040204" pitchFamily="50" charset="-128"/>
              </a:rPr>
              <a:t>神奈川県横浜市港南区上大岡西</a:t>
            </a:r>
            <a:r>
              <a:rPr kumimoji="1" lang="en-US" altLang="ja-JP" sz="1300" dirty="0" smtClean="0">
                <a:latin typeface="Meiryo UI" panose="020B0604030504040204" pitchFamily="50" charset="-128"/>
                <a:ea typeface="Meiryo UI" panose="020B0604030504040204" pitchFamily="50" charset="-128"/>
              </a:rPr>
              <a:t>1-6-1 </a:t>
            </a:r>
            <a:r>
              <a:rPr kumimoji="1" lang="ja-JP" altLang="en-US" sz="1300" dirty="0" smtClean="0">
                <a:latin typeface="Meiryo UI" panose="020B0604030504040204" pitchFamily="50" charset="-128"/>
                <a:ea typeface="Meiryo UI" panose="020B0604030504040204" pitchFamily="50" charset="-128"/>
              </a:rPr>
              <a:t>ウィング上大岡うえ（４階）</a:t>
            </a:r>
            <a:endParaRPr kumimoji="1" lang="ja-JP" altLang="en-US" sz="13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421752"/>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時の連絡先確認や</a:t>
              </a:r>
              <a:r>
                <a:rPr kumimoji="1" lang="ja-JP" altLang="en-US" sz="1600" b="1" dirty="0" smtClean="0">
                  <a:latin typeface="メイリオ" panose="020B0604030504040204" pitchFamily="50" charset="-128"/>
                  <a:ea typeface="メイリオ" panose="020B0604030504040204" pitchFamily="50" charset="-128"/>
                </a:rPr>
                <a:t>アプリ等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626122"/>
            <a:ext cx="6387284" cy="2422082"/>
            <a:chOff x="290460" y="2339406"/>
            <a:chExt cx="6387284" cy="2422082"/>
          </a:xfrm>
        </p:grpSpPr>
        <p:sp>
          <p:nvSpPr>
            <p:cNvPr id="46" name="角丸四角形 45"/>
            <p:cNvSpPr/>
            <p:nvPr/>
          </p:nvSpPr>
          <p:spPr>
            <a:xfrm>
              <a:off x="1732166" y="2360158"/>
              <a:ext cx="4945578" cy="240133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339406"/>
              <a:ext cx="1300216" cy="2422082"/>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488149"/>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飲食時の感染</a:t>
              </a:r>
              <a:r>
                <a:rPr kumimoji="1" lang="ja-JP" altLang="en-US" sz="16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600" b="1" dirty="0" smtClean="0">
                  <a:latin typeface="メイリオ" panose="020B0604030504040204" pitchFamily="50" charset="-128"/>
                  <a:ea typeface="メイリオ" panose="020B0604030504040204" pitchFamily="50" charset="-128"/>
                </a:rPr>
                <a:t>）の徹底。</a:t>
              </a:r>
              <a:endParaRPr kumimoji="1" lang="ja-JP" altLang="en-US" sz="16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947633"/>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49312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3299520"/>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600" b="1" dirty="0" smtClean="0">
                  <a:latin typeface="メイリオ" panose="020B0604030504040204" pitchFamily="50" charset="-128"/>
                  <a:ea typeface="メイリオ" panose="020B0604030504040204" pitchFamily="50" charset="-128"/>
                </a:rPr>
                <a:t>エリア</a:t>
              </a:r>
              <a:r>
                <a:rPr kumimoji="1" lang="ja-JP" altLang="en-US" sz="1600" b="1" dirty="0">
                  <a:latin typeface="メイリオ" panose="020B0604030504040204" pitchFamily="50" charset="-128"/>
                  <a:ea typeface="メイリオ" panose="020B0604030504040204" pitchFamily="50" charset="-128"/>
                </a:rPr>
                <a:t>以外（例：観客席等）は自粛</a:t>
              </a:r>
              <a:r>
                <a:rPr kumimoji="1" lang="ja-JP" altLang="en-US"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978666"/>
              <a:ext cx="4281536" cy="307777"/>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6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15504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3978804"/>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自治体等の</a:t>
              </a:r>
              <a:r>
                <a:rPr kumimoji="1" lang="ja-JP" altLang="en-US" sz="1600" b="1" dirty="0" smtClean="0">
                  <a:latin typeface="メイリオ" panose="020B0604030504040204" pitchFamily="50" charset="-128"/>
                  <a:ea typeface="メイリオ" panose="020B0604030504040204" pitchFamily="50" charset="-128"/>
                </a:rPr>
                <a:t>要請に従った飲食</a:t>
              </a:r>
              <a:r>
                <a:rPr kumimoji="1" lang="ja-JP" altLang="en-US" sz="1600" b="1" dirty="0">
                  <a:latin typeface="メイリオ" panose="020B0604030504040204" pitchFamily="50" charset="-128"/>
                  <a:ea typeface="メイリオ" panose="020B0604030504040204" pitchFamily="50" charset="-128"/>
                </a:rPr>
                <a:t>・酒類提供の</a:t>
              </a:r>
              <a:r>
                <a:rPr kumimoji="1" lang="ja-JP" altLang="en-US" sz="1600" b="1" dirty="0" smtClean="0">
                  <a:latin typeface="メイリオ" panose="020B0604030504040204" pitchFamily="50" charset="-128"/>
                  <a:ea typeface="メイリオ" panose="020B0604030504040204" pitchFamily="50" charset="-128"/>
                </a:rPr>
                <a:t>可否判断（</a:t>
              </a:r>
              <a:r>
                <a:rPr kumimoji="1" lang="ja-JP" altLang="en-US" sz="1600" b="1" dirty="0">
                  <a:latin typeface="メイリオ" panose="020B0604030504040204" pitchFamily="50" charset="-128"/>
                  <a:ea typeface="メイリオ" panose="020B0604030504040204" pitchFamily="50" charset="-128"/>
                </a:rPr>
                <a:t>提供する場合には飲酒</a:t>
              </a:r>
              <a:r>
                <a:rPr kumimoji="1" lang="ja-JP" altLang="en-US" sz="1600" b="1" dirty="0" smtClean="0">
                  <a:latin typeface="メイリオ" panose="020B0604030504040204" pitchFamily="50" charset="-128"/>
                  <a:ea typeface="メイリオ" panose="020B0604030504040204" pitchFamily="50" charset="-128"/>
                </a:rPr>
                <a:t>に伴う大声</a:t>
              </a:r>
              <a:r>
                <a:rPr kumimoji="1" lang="ja-JP" altLang="en-US" sz="1600" b="1" dirty="0">
                  <a:latin typeface="メイリオ" panose="020B0604030504040204" pitchFamily="50" charset="-128"/>
                  <a:ea typeface="メイリオ" panose="020B0604030504040204" pitchFamily="50" charset="-128"/>
                </a:rPr>
                <a:t>等を</a:t>
              </a:r>
              <a:r>
                <a:rPr kumimoji="1" lang="ja-JP" altLang="en-US" sz="1600" b="1" dirty="0" smtClean="0">
                  <a:latin typeface="メイリオ" panose="020B0604030504040204" pitchFamily="50" charset="-128"/>
                  <a:ea typeface="メイリオ" panose="020B0604030504040204" pitchFamily="50" charset="-128"/>
                </a:rPr>
                <a:t>防ぐ対策</a:t>
              </a:r>
              <a:r>
                <a:rPr kumimoji="1" lang="ja-JP" altLang="en-US" sz="1600" b="1" dirty="0">
                  <a:latin typeface="メイリオ" panose="020B0604030504040204" pitchFamily="50" charset="-128"/>
                  <a:ea typeface="メイリオ" panose="020B0604030504040204" pitchFamily="50" charset="-128"/>
                </a:rPr>
                <a:t>を</a:t>
              </a:r>
              <a:r>
                <a:rPr kumimoji="1" lang="ja-JP" altLang="en-US" sz="1600" b="1" dirty="0" smtClean="0">
                  <a:latin typeface="メイリオ" panose="020B0604030504040204" pitchFamily="50" charset="-128"/>
                  <a:ea typeface="メイリオ" panose="020B0604030504040204" pitchFamily="50" charset="-128"/>
                </a:rPr>
                <a:t>検討。）。</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3914</TotalTime>
  <Words>1040</Words>
  <Application>Microsoft Office PowerPoint</Application>
  <PresentationFormat>A4 210 x 297 mm</PresentationFormat>
  <Paragraphs>94</Paragraphs>
  <Slides>3</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himawari</cp:lastModifiedBy>
  <cp:revision>574</cp:revision>
  <cp:lastPrinted>2021-11-05T07:30:46Z</cp:lastPrinted>
  <dcterms:created xsi:type="dcterms:W3CDTF">2021-06-21T06:44:25Z</dcterms:created>
  <dcterms:modified xsi:type="dcterms:W3CDTF">2021-11-25T05:28:38Z</dcterms:modified>
</cp:coreProperties>
</file>